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60" r:id="rId7"/>
    <p:sldId id="259" r:id="rId8"/>
    <p:sldId id="258" r:id="rId9"/>
    <p:sldId id="262" r:id="rId10"/>
    <p:sldId id="268" r:id="rId11"/>
    <p:sldId id="261" r:id="rId12"/>
    <p:sldId id="272" r:id="rId13"/>
    <p:sldId id="273" r:id="rId14"/>
    <p:sldId id="263" r:id="rId15"/>
    <p:sldId id="265" r:id="rId16"/>
    <p:sldId id="270" r:id="rId17"/>
    <p:sldId id="271" r:id="rId18"/>
    <p:sldId id="264"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p:scale>
          <a:sx n="75" d="100"/>
          <a:sy n="75" d="100"/>
        </p:scale>
        <p:origin x="-978" y="-6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56C48D-5139-4C10-A46D-41EBCDB8E710}" type="datetimeFigureOut">
              <a:rPr lang="en-US" smtClean="0"/>
              <a:pPr/>
              <a:t>8/30/2016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02D91-914E-49F0-BE33-F054C31FA239}" type="slidenum">
              <a:rPr lang="en-US" smtClean="0"/>
              <a:pPr/>
              <a:t>‹#›</a:t>
            </a:fld>
            <a:endParaRPr lang="en-US"/>
          </a:p>
        </p:txBody>
      </p:sp>
    </p:spTree>
    <p:extLst>
      <p:ext uri="{BB962C8B-B14F-4D97-AF65-F5344CB8AC3E}">
        <p14:creationId xmlns:p14="http://schemas.microsoft.com/office/powerpoint/2010/main" xmlns="" val="428245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602D91-914E-49F0-BE33-F054C31FA23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602D91-914E-49F0-BE33-F054C31FA23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2BDD94-00D4-4EF6-BAF2-388530B6B21E}"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BDD94-00D4-4EF6-BAF2-388530B6B21E}"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BDD94-00D4-4EF6-BAF2-388530B6B21E}"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BDD94-00D4-4EF6-BAF2-388530B6B21E}"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BDD94-00D4-4EF6-BAF2-388530B6B21E}"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BDD94-00D4-4EF6-BAF2-388530B6B21E}"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BDD94-00D4-4EF6-BAF2-388530B6B21E}" type="datetimeFigureOut">
              <a:rPr lang="en-US" smtClean="0"/>
              <a:pPr/>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BDD94-00D4-4EF6-BAF2-388530B6B21E}" type="datetimeFigureOut">
              <a:rPr lang="en-US" smtClean="0"/>
              <a:pPr/>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BDD94-00D4-4EF6-BAF2-388530B6B21E}" type="datetimeFigureOut">
              <a:rPr lang="en-US" smtClean="0"/>
              <a:pPr/>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BDD94-00D4-4EF6-BAF2-388530B6B21E}"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BDD94-00D4-4EF6-BAF2-388530B6B21E}"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B4540-DF72-496B-BA48-F3A06F5EFB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BDD94-00D4-4EF6-BAF2-388530B6B21E}" type="datetimeFigureOut">
              <a:rPr lang="en-US" smtClean="0"/>
              <a:pPr/>
              <a:t>8/30/2016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B4540-DF72-496B-BA48-F3A06F5EFB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boyer@stjamesschoolah.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http://boyerfirstgrade.weebl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882" t="6918" r="4785" b="15255"/>
          <a:stretch>
            <a:fillRect/>
          </a:stretch>
        </p:blipFill>
        <p:spPr bwMode="auto">
          <a:xfrm>
            <a:off x="0" y="0"/>
            <a:ext cx="9144000" cy="6858000"/>
          </a:xfrm>
          <a:prstGeom prst="rect">
            <a:avLst/>
          </a:prstGeom>
          <a:noFill/>
          <a:ln w="9525">
            <a:noFill/>
            <a:miter lim="800000"/>
            <a:headEnd/>
            <a:tailEnd/>
          </a:ln>
          <a:effectLst/>
        </p:spPr>
      </p:pic>
      <p:sp>
        <p:nvSpPr>
          <p:cNvPr id="5" name="Title 4"/>
          <p:cNvSpPr>
            <a:spLocks noGrp="1"/>
          </p:cNvSpPr>
          <p:nvPr>
            <p:ph type="ctrTitle"/>
          </p:nvPr>
        </p:nvSpPr>
        <p:spPr>
          <a:xfrm>
            <a:off x="1447800" y="838201"/>
            <a:ext cx="7391400" cy="1828799"/>
          </a:xfrm>
        </p:spPr>
        <p:txBody>
          <a:bodyPr>
            <a:noAutofit/>
          </a:bodyPr>
          <a:lstStyle/>
          <a:p>
            <a:r>
              <a:rPr lang="en-US" sz="4800" kern="0" dirty="0" smtClean="0">
                <a:solidFill>
                  <a:schemeClr val="bg1"/>
                </a:solidFill>
                <a:effectLst>
                  <a:outerShdw blurRad="38100" dist="38100" dir="2700000" algn="tl">
                    <a:srgbClr val="000000">
                      <a:alpha val="43137"/>
                    </a:srgbClr>
                  </a:outerShdw>
                </a:effectLst>
                <a:latin typeface="AbcTeacher" pitchFamily="2" charset="0"/>
              </a:rPr>
              <a:t>Welcome to Parent Information Night </a:t>
            </a:r>
            <a:endParaRPr lang="en-US" sz="4800" kern="0" dirty="0">
              <a:solidFill>
                <a:schemeClr val="bg1"/>
              </a:solidFill>
              <a:effectLst>
                <a:outerShdw blurRad="38100" dist="38100" dir="2700000" algn="tl">
                  <a:srgbClr val="000000">
                    <a:alpha val="43137"/>
                  </a:srgbClr>
                </a:outerShdw>
              </a:effectLst>
              <a:latin typeface="AbcTeacher" pitchFamily="2" charset="0"/>
            </a:endParaRPr>
          </a:p>
        </p:txBody>
      </p:sp>
      <p:sp>
        <p:nvSpPr>
          <p:cNvPr id="6" name="Subtitle 5"/>
          <p:cNvSpPr>
            <a:spLocks noGrp="1"/>
          </p:cNvSpPr>
          <p:nvPr>
            <p:ph type="subTitle" idx="1"/>
          </p:nvPr>
        </p:nvSpPr>
        <p:spPr>
          <a:xfrm>
            <a:off x="3886200" y="2743200"/>
            <a:ext cx="4953000" cy="1752600"/>
          </a:xfrm>
        </p:spPr>
        <p:txBody>
          <a:bodyPr>
            <a:normAutofit/>
          </a:bodyPr>
          <a:lstStyle/>
          <a:p>
            <a:r>
              <a:rPr lang="en-US" sz="4800" dirty="0" smtClean="0">
                <a:solidFill>
                  <a:schemeClr val="bg1"/>
                </a:solidFill>
                <a:latin typeface="AbcTeacher" pitchFamily="2" charset="0"/>
              </a:rPr>
              <a:t>First Grade</a:t>
            </a:r>
          </a:p>
          <a:p>
            <a:r>
              <a:rPr lang="en-US" sz="4800" dirty="0" smtClean="0">
                <a:solidFill>
                  <a:schemeClr val="bg1"/>
                </a:solidFill>
                <a:latin typeface="AbcTeacher" pitchFamily="2" charset="0"/>
              </a:rPr>
              <a:t>2016-2017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bcTeacher" pitchFamily="2" charset="0"/>
              </a:rPr>
              <a:t>WTW Homework</a:t>
            </a:r>
            <a:endParaRPr lang="en-US" dirty="0">
              <a:latin typeface="AbcTeacher" pitchFamily="2" charset="0"/>
            </a:endParaRPr>
          </a:p>
        </p:txBody>
      </p:sp>
      <p:sp>
        <p:nvSpPr>
          <p:cNvPr id="3" name="Content Placeholder 2"/>
          <p:cNvSpPr>
            <a:spLocks noGrp="1"/>
          </p:cNvSpPr>
          <p:nvPr>
            <p:ph idx="1"/>
          </p:nvPr>
        </p:nvSpPr>
        <p:spPr/>
        <p:txBody>
          <a:bodyPr/>
          <a:lstStyle/>
          <a:p>
            <a:r>
              <a:rPr lang="en-US" dirty="0" smtClean="0"/>
              <a:t>Monday – Practice Sort</a:t>
            </a:r>
          </a:p>
          <a:p>
            <a:r>
              <a:rPr lang="en-US" dirty="0" smtClean="0"/>
              <a:t>Tuesday and Wednesday - Word Hunt</a:t>
            </a:r>
          </a:p>
          <a:p>
            <a:r>
              <a:rPr lang="en-US" dirty="0" smtClean="0"/>
              <a:t>Thursday – Study for Friday’s Test</a:t>
            </a:r>
          </a:p>
          <a:p>
            <a:endParaRPr lang="en-US" dirty="0" smtClean="0"/>
          </a:p>
        </p:txBody>
      </p:sp>
      <p:pic>
        <p:nvPicPr>
          <p:cNvPr id="4" name="Picture 2"/>
          <p:cNvPicPr>
            <a:picLocks noChangeAspect="1" noChangeArrowheads="1"/>
          </p:cNvPicPr>
          <p:nvPr/>
        </p:nvPicPr>
        <p:blipFill>
          <a:blip r:embed="rId2" cstate="print"/>
          <a:srcRect l="7143" t="9131" r="44048" b="32071"/>
          <a:stretch>
            <a:fillRect/>
          </a:stretch>
        </p:blipFill>
        <p:spPr bwMode="auto">
          <a:xfrm>
            <a:off x="0" y="4648200"/>
            <a:ext cx="274551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bcTeacher"/>
              </a:rPr>
              <a:t>Math Curriculum </a:t>
            </a:r>
            <a:endParaRPr lang="en-US" dirty="0">
              <a:latin typeface="AbcTeacher"/>
            </a:endParaRPr>
          </a:p>
        </p:txBody>
      </p:sp>
      <p:sp>
        <p:nvSpPr>
          <p:cNvPr id="3" name="Content Placeholder 2"/>
          <p:cNvSpPr>
            <a:spLocks noGrp="1"/>
          </p:cNvSpPr>
          <p:nvPr>
            <p:ph idx="1"/>
          </p:nvPr>
        </p:nvSpPr>
        <p:spPr/>
        <p:txBody>
          <a:bodyPr>
            <a:normAutofit lnSpcReduction="10000"/>
          </a:bodyPr>
          <a:lstStyle/>
          <a:p>
            <a:pPr lvl="1">
              <a:buNone/>
            </a:pPr>
            <a:r>
              <a:rPr lang="en-US" sz="2400" b="1" dirty="0" smtClean="0"/>
              <a:t>- </a:t>
            </a:r>
            <a:r>
              <a:rPr lang="en-US" b="1" dirty="0" smtClean="0"/>
              <a:t>Daily Practice and instruction towards mastery of concepts</a:t>
            </a:r>
          </a:p>
          <a:p>
            <a:pPr lvl="2"/>
            <a:r>
              <a:rPr lang="en-US" sz="2000" b="1" dirty="0" smtClean="0"/>
              <a:t>Addition and Subtraction</a:t>
            </a:r>
          </a:p>
          <a:p>
            <a:pPr lvl="2"/>
            <a:r>
              <a:rPr lang="en-US" sz="2000" b="1" dirty="0" smtClean="0"/>
              <a:t>Fact Families</a:t>
            </a:r>
          </a:p>
          <a:p>
            <a:pPr lvl="2"/>
            <a:r>
              <a:rPr lang="en-US" sz="2000" b="1" dirty="0" smtClean="0"/>
              <a:t>Telling Time</a:t>
            </a:r>
          </a:p>
          <a:p>
            <a:pPr lvl="2"/>
            <a:r>
              <a:rPr lang="en-US" sz="2000" b="1" dirty="0" smtClean="0"/>
              <a:t>Reading a Calendar</a:t>
            </a:r>
          </a:p>
          <a:p>
            <a:pPr lvl="2"/>
            <a:r>
              <a:rPr lang="en-US" sz="2000" b="1" dirty="0" smtClean="0"/>
              <a:t>Fractions</a:t>
            </a:r>
          </a:p>
          <a:p>
            <a:pPr lvl="2"/>
            <a:r>
              <a:rPr lang="en-US" sz="2000" b="1" dirty="0" smtClean="0"/>
              <a:t>Geometry</a:t>
            </a:r>
          </a:p>
          <a:p>
            <a:pPr lvl="2"/>
            <a:r>
              <a:rPr lang="en-US" sz="2000" b="1" dirty="0" smtClean="0"/>
              <a:t>Measurement</a:t>
            </a:r>
          </a:p>
          <a:p>
            <a:pPr lvl="1"/>
            <a:r>
              <a:rPr lang="en-US" b="1" dirty="0" smtClean="0"/>
              <a:t>Manipulative use and</a:t>
            </a:r>
          </a:p>
          <a:p>
            <a:pPr lvl="1">
              <a:buNone/>
            </a:pPr>
            <a:r>
              <a:rPr lang="en-US" b="1" dirty="0" smtClean="0"/>
              <a:t>technology</a:t>
            </a:r>
          </a:p>
          <a:p>
            <a:pPr lvl="1"/>
            <a:endParaRPr lang="en-US" sz="2400" b="1" dirty="0" smtClean="0"/>
          </a:p>
          <a:p>
            <a:endParaRPr lang="en-US" sz="2000" dirty="0"/>
          </a:p>
        </p:txBody>
      </p:sp>
      <p:pic>
        <p:nvPicPr>
          <p:cNvPr id="3074" name="Picture 2"/>
          <p:cNvPicPr>
            <a:picLocks noChangeAspect="1" noChangeArrowheads="1"/>
          </p:cNvPicPr>
          <p:nvPr/>
        </p:nvPicPr>
        <p:blipFill>
          <a:blip r:embed="rId3" cstate="print"/>
          <a:srcRect l="7143" t="9131" r="44048" b="32071"/>
          <a:stretch>
            <a:fillRect/>
          </a:stretch>
        </p:blipFill>
        <p:spPr bwMode="auto">
          <a:xfrm>
            <a:off x="6398490" y="4648200"/>
            <a:ext cx="274551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800" y="274638"/>
            <a:ext cx="5715000" cy="1143000"/>
          </a:xfrm>
        </p:spPr>
        <p:txBody>
          <a:bodyPr>
            <a:normAutofit fontScale="90000"/>
          </a:bodyPr>
          <a:lstStyle/>
          <a:p>
            <a:r>
              <a:rPr lang="en-US" sz="3600" dirty="0" smtClean="0">
                <a:latin typeface="AbcTeacher"/>
              </a:rPr>
              <a:t>Science and Social Studies</a:t>
            </a:r>
            <a:r>
              <a:rPr lang="en-US" dirty="0" smtClean="0">
                <a:latin typeface="AbcTeacher"/>
              </a:rPr>
              <a:t/>
            </a:r>
            <a:br>
              <a:rPr lang="en-US" dirty="0" smtClean="0">
                <a:latin typeface="AbcTeacher"/>
              </a:rPr>
            </a:br>
            <a:r>
              <a:rPr lang="en-US" sz="3600" dirty="0" smtClean="0">
                <a:latin typeface="AbcTeacher"/>
              </a:rPr>
              <a:t> Curriculum</a:t>
            </a:r>
            <a:endParaRPr lang="en-US" sz="3600" dirty="0">
              <a:latin typeface="AbcTeacher"/>
            </a:endParaRPr>
          </a:p>
        </p:txBody>
      </p:sp>
      <p:sp>
        <p:nvSpPr>
          <p:cNvPr id="3" name="Content Placeholder 2"/>
          <p:cNvSpPr>
            <a:spLocks noGrp="1"/>
          </p:cNvSpPr>
          <p:nvPr>
            <p:ph idx="1"/>
          </p:nvPr>
        </p:nvSpPr>
        <p:spPr>
          <a:xfrm>
            <a:off x="2971800" y="1600200"/>
            <a:ext cx="5715000" cy="4876800"/>
          </a:xfrm>
        </p:spPr>
        <p:txBody>
          <a:bodyPr>
            <a:normAutofit lnSpcReduction="10000"/>
          </a:bodyPr>
          <a:lstStyle/>
          <a:p>
            <a:r>
              <a:rPr lang="en-US" sz="2400" b="1" dirty="0" smtClean="0"/>
              <a:t>Science:</a:t>
            </a:r>
          </a:p>
          <a:p>
            <a:pPr lvl="1"/>
            <a:r>
              <a:rPr lang="en-US" sz="2000" dirty="0" smtClean="0"/>
              <a:t>Presented through informational nonfiction materials</a:t>
            </a:r>
          </a:p>
          <a:p>
            <a:pPr lvl="1"/>
            <a:r>
              <a:rPr lang="en-US" sz="2000" dirty="0" smtClean="0"/>
              <a:t>Hands-on experiments using Scientific Method</a:t>
            </a:r>
          </a:p>
          <a:p>
            <a:pPr lvl="2"/>
            <a:r>
              <a:rPr lang="en-US" sz="1600" dirty="0" smtClean="0"/>
              <a:t>Science Lab</a:t>
            </a:r>
            <a:endParaRPr lang="en-US" sz="2000" dirty="0"/>
          </a:p>
          <a:p>
            <a:pPr marL="914400" lvl="2" indent="0">
              <a:buNone/>
            </a:pPr>
            <a:endParaRPr lang="en-US" sz="2400" dirty="0" smtClean="0"/>
          </a:p>
          <a:p>
            <a:r>
              <a:rPr lang="en-US" sz="2400" b="1" dirty="0" smtClean="0"/>
              <a:t>Social Studies:</a:t>
            </a:r>
          </a:p>
          <a:p>
            <a:pPr lvl="1"/>
            <a:r>
              <a:rPr lang="en-US" sz="2000" dirty="0" smtClean="0"/>
              <a:t>Focus on the United States and what makes our country unique</a:t>
            </a:r>
          </a:p>
          <a:p>
            <a:pPr lvl="1"/>
            <a:r>
              <a:rPr lang="en-US" sz="2000" dirty="0" smtClean="0"/>
              <a:t>Past, present, and future events and people</a:t>
            </a:r>
          </a:p>
          <a:p>
            <a:pPr lvl="1"/>
            <a:r>
              <a:rPr lang="en-US" sz="2000" dirty="0" smtClean="0"/>
              <a:t>Geography</a:t>
            </a:r>
          </a:p>
          <a:p>
            <a:pPr lvl="1"/>
            <a:r>
              <a:rPr lang="en-US" sz="2000" dirty="0" smtClean="0"/>
              <a:t>Holidays</a:t>
            </a:r>
          </a:p>
          <a:p>
            <a:pPr lvl="1"/>
            <a:r>
              <a:rPr lang="en-US" sz="2000" dirty="0" smtClean="0"/>
              <a:t>Election</a:t>
            </a:r>
          </a:p>
          <a:p>
            <a:pPr lvl="1"/>
            <a:endParaRPr lang="en-US" sz="2000" dirty="0" smtClean="0"/>
          </a:p>
          <a:p>
            <a:pPr lvl="1"/>
            <a:endParaRPr lang="en-US" sz="2000" dirty="0" smtClean="0"/>
          </a:p>
          <a:p>
            <a:endParaRPr lang="en-US" sz="2400" b="1" dirty="0"/>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bcTeacher"/>
              </a:rPr>
              <a:t>Religion and Social</a:t>
            </a:r>
            <a:endParaRPr lang="en-US" dirty="0">
              <a:latin typeface="AbcTeacher"/>
            </a:endParaRPr>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smtClean="0"/>
              <a:t>Religion</a:t>
            </a:r>
          </a:p>
          <a:p>
            <a:pPr lvl="2"/>
            <a:r>
              <a:rPr lang="en-US" dirty="0" smtClean="0"/>
              <a:t>Explore life of Jesus through Gospel and classroom activities</a:t>
            </a:r>
          </a:p>
          <a:p>
            <a:pPr lvl="2"/>
            <a:r>
              <a:rPr lang="en-US" dirty="0" smtClean="0"/>
              <a:t>Prayer</a:t>
            </a:r>
          </a:p>
          <a:p>
            <a:pPr lvl="2"/>
            <a:r>
              <a:rPr lang="en-US" dirty="0" smtClean="0"/>
              <a:t>Recognize their special place in God’s Family</a:t>
            </a:r>
          </a:p>
          <a:p>
            <a:pPr lvl="2"/>
            <a:endParaRPr lang="en-US" dirty="0"/>
          </a:p>
          <a:p>
            <a:r>
              <a:rPr lang="en-US" dirty="0" smtClean="0"/>
              <a:t>Social Development </a:t>
            </a:r>
            <a:endParaRPr lang="en-US" dirty="0"/>
          </a:p>
          <a:p>
            <a:pPr lvl="1"/>
            <a:r>
              <a:rPr lang="en-US" u="sng" dirty="0" smtClean="0"/>
              <a:t>Second Step</a:t>
            </a:r>
            <a:endParaRPr lang="en-US" dirty="0"/>
          </a:p>
          <a:p>
            <a:pPr lvl="2"/>
            <a:r>
              <a:rPr lang="en-US" dirty="0" smtClean="0"/>
              <a:t>Hands on activities for Social and </a:t>
            </a:r>
          </a:p>
          <a:p>
            <a:pPr marL="914400" lvl="2" indent="0">
              <a:buNone/>
            </a:pPr>
            <a:r>
              <a:rPr lang="en-US" dirty="0"/>
              <a:t>a</a:t>
            </a:r>
            <a:r>
              <a:rPr lang="en-US" dirty="0" smtClean="0"/>
              <a:t>cademic success</a:t>
            </a:r>
          </a:p>
          <a:p>
            <a:pPr lvl="2">
              <a:buFontTx/>
              <a:buChar char="•"/>
            </a:pPr>
            <a:r>
              <a:rPr lang="en-US" dirty="0" smtClean="0"/>
              <a:t>Skills for learning, self-regulation, </a:t>
            </a:r>
          </a:p>
          <a:p>
            <a:pPr marL="914400" lvl="2" indent="0">
              <a:buNone/>
            </a:pPr>
            <a:r>
              <a:rPr lang="en-US" dirty="0" smtClean="0"/>
              <a:t>Empathy, emotion management, etc.</a:t>
            </a:r>
          </a:p>
          <a:p>
            <a:pPr marL="914400" lvl="2" indent="0">
              <a:buNone/>
            </a:pPr>
            <a:endParaRPr lang="en-US" dirty="0" smtClean="0"/>
          </a:p>
          <a:p>
            <a:pPr lvl="2"/>
            <a:endParaRPr lang="en-US" dirty="0" smtClean="0"/>
          </a:p>
        </p:txBody>
      </p:sp>
      <p:pic>
        <p:nvPicPr>
          <p:cNvPr id="3074" name="Picture 2"/>
          <p:cNvPicPr>
            <a:picLocks noChangeAspect="1" noChangeArrowheads="1"/>
          </p:cNvPicPr>
          <p:nvPr/>
        </p:nvPicPr>
        <p:blipFill>
          <a:blip r:embed="rId3" cstate="print"/>
          <a:srcRect l="7143" t="9131" r="44048" b="32071"/>
          <a:stretch>
            <a:fillRect/>
          </a:stretch>
        </p:blipFill>
        <p:spPr bwMode="auto">
          <a:xfrm>
            <a:off x="6398490" y="4648200"/>
            <a:ext cx="2745510" cy="2209800"/>
          </a:xfrm>
          <a:prstGeom prst="rect">
            <a:avLst/>
          </a:prstGeom>
          <a:noFill/>
          <a:ln w="9525">
            <a:noFill/>
            <a:miter lim="800000"/>
            <a:headEnd/>
            <a:tailEnd/>
          </a:ln>
          <a:effectLst/>
        </p:spPr>
      </p:pic>
      <p:sp>
        <p:nvSpPr>
          <p:cNvPr id="5" name="5-Point Star 4"/>
          <p:cNvSpPr/>
          <p:nvPr/>
        </p:nvSpPr>
        <p:spPr>
          <a:xfrm>
            <a:off x="304800" y="16002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800" y="274638"/>
            <a:ext cx="5715000" cy="1143000"/>
          </a:xfrm>
        </p:spPr>
        <p:txBody>
          <a:bodyPr>
            <a:normAutofit/>
          </a:bodyPr>
          <a:lstStyle/>
          <a:p>
            <a:r>
              <a:rPr lang="en-US" sz="3600" dirty="0" smtClean="0">
                <a:latin typeface="AbcTeacher"/>
              </a:rPr>
              <a:t>Grading Policy</a:t>
            </a:r>
            <a:endParaRPr lang="en-US" sz="3600" dirty="0">
              <a:latin typeface="AbcTeacher"/>
            </a:endParaRPr>
          </a:p>
        </p:txBody>
      </p:sp>
      <p:graphicFrame>
        <p:nvGraphicFramePr>
          <p:cNvPr id="7" name="Content Placeholder 6"/>
          <p:cNvGraphicFramePr>
            <a:graphicFrameLocks noGrp="1"/>
          </p:cNvGraphicFramePr>
          <p:nvPr>
            <p:ph idx="1"/>
          </p:nvPr>
        </p:nvGraphicFramePr>
        <p:xfrm>
          <a:off x="2971800" y="1600200"/>
          <a:ext cx="5943600" cy="4343400"/>
        </p:xfrm>
        <a:graphic>
          <a:graphicData uri="http://schemas.openxmlformats.org/drawingml/2006/table">
            <a:tbl>
              <a:tblPr firstRow="1" bandRow="1">
                <a:tableStyleId>{5C22544A-7EE6-4342-B048-85BDC9FD1C3A}</a:tableStyleId>
              </a:tblPr>
              <a:tblGrid>
                <a:gridCol w="2857500"/>
                <a:gridCol w="3086100"/>
              </a:tblGrid>
              <a:tr h="868680">
                <a:tc>
                  <a:txBody>
                    <a:bodyPr/>
                    <a:lstStyle/>
                    <a:p>
                      <a:pPr algn="ctr"/>
                      <a:r>
                        <a:rPr lang="en-US" dirty="0" smtClean="0"/>
                        <a:t>Grade</a:t>
                      </a:r>
                      <a:endParaRPr lang="en-US" dirty="0"/>
                    </a:p>
                  </a:txBody>
                  <a:tcPr/>
                </a:tc>
                <a:tc>
                  <a:txBody>
                    <a:bodyPr/>
                    <a:lstStyle/>
                    <a:p>
                      <a:pPr algn="ctr"/>
                      <a:r>
                        <a:rPr lang="en-US" dirty="0" smtClean="0"/>
                        <a:t>Description</a:t>
                      </a:r>
                    </a:p>
                  </a:txBody>
                  <a:tcPr/>
                </a:tc>
              </a:tr>
              <a:tr h="868680">
                <a:tc>
                  <a:txBody>
                    <a:bodyPr/>
                    <a:lstStyle/>
                    <a:p>
                      <a:pPr algn="ctr"/>
                      <a:r>
                        <a:rPr lang="en-US" dirty="0" smtClean="0"/>
                        <a:t>M – Mastered</a:t>
                      </a:r>
                      <a:endParaRPr lang="en-US" dirty="0"/>
                    </a:p>
                  </a:txBody>
                  <a:tcPr/>
                </a:tc>
                <a:tc>
                  <a:txBody>
                    <a:bodyPr/>
                    <a:lstStyle/>
                    <a:p>
                      <a:pPr algn="ctr"/>
                      <a:r>
                        <a:rPr lang="en-US" dirty="0" smtClean="0"/>
                        <a:t>Consistently Demonstrates</a:t>
                      </a:r>
                      <a:endParaRPr lang="en-US" dirty="0"/>
                    </a:p>
                  </a:txBody>
                  <a:tcPr/>
                </a:tc>
              </a:tr>
              <a:tr h="868680">
                <a:tc>
                  <a:txBody>
                    <a:bodyPr/>
                    <a:lstStyle/>
                    <a:p>
                      <a:pPr algn="ctr"/>
                      <a:r>
                        <a:rPr lang="en-US" dirty="0" smtClean="0"/>
                        <a:t>S</a:t>
                      </a:r>
                      <a:r>
                        <a:rPr lang="en-US" baseline="0" dirty="0" smtClean="0"/>
                        <a:t> – Successful</a:t>
                      </a:r>
                      <a:endParaRPr lang="en-US" dirty="0"/>
                    </a:p>
                  </a:txBody>
                  <a:tcPr/>
                </a:tc>
                <a:tc>
                  <a:txBody>
                    <a:bodyPr/>
                    <a:lstStyle/>
                    <a:p>
                      <a:pPr algn="ctr"/>
                      <a:r>
                        <a:rPr lang="en-US" dirty="0" smtClean="0"/>
                        <a:t>Frequently</a:t>
                      </a:r>
                      <a:r>
                        <a:rPr lang="en-US" baseline="0" dirty="0" smtClean="0"/>
                        <a:t> Demonstrates</a:t>
                      </a:r>
                      <a:endParaRPr lang="en-US" dirty="0"/>
                    </a:p>
                  </a:txBody>
                  <a:tcPr/>
                </a:tc>
              </a:tr>
              <a:tr h="868680">
                <a:tc>
                  <a:txBody>
                    <a:bodyPr/>
                    <a:lstStyle/>
                    <a:p>
                      <a:pPr algn="ctr"/>
                      <a:r>
                        <a:rPr lang="en-US" dirty="0" smtClean="0"/>
                        <a:t>E – Emerging</a:t>
                      </a:r>
                      <a:endParaRPr lang="en-US" dirty="0"/>
                    </a:p>
                  </a:txBody>
                  <a:tcPr/>
                </a:tc>
                <a:tc>
                  <a:txBody>
                    <a:bodyPr/>
                    <a:lstStyle/>
                    <a:p>
                      <a:pPr algn="ctr"/>
                      <a:r>
                        <a:rPr lang="en-US" dirty="0" smtClean="0"/>
                        <a:t>Occasionally Demonstrates</a:t>
                      </a:r>
                      <a:endParaRPr lang="en-US" dirty="0"/>
                    </a:p>
                  </a:txBody>
                  <a:tcPr/>
                </a:tc>
              </a:tr>
              <a:tr h="868680">
                <a:tc>
                  <a:txBody>
                    <a:bodyPr/>
                    <a:lstStyle/>
                    <a:p>
                      <a:pPr algn="ctr"/>
                      <a:r>
                        <a:rPr lang="en-US" dirty="0" smtClean="0"/>
                        <a:t>N – Not Yet</a:t>
                      </a:r>
                      <a:endParaRPr lang="en-US" dirty="0"/>
                    </a:p>
                  </a:txBody>
                  <a:tcPr/>
                </a:tc>
                <a:tc>
                  <a:txBody>
                    <a:bodyPr/>
                    <a:lstStyle/>
                    <a:p>
                      <a:pPr algn="ctr"/>
                      <a:r>
                        <a:rPr lang="en-US" dirty="0" smtClean="0"/>
                        <a:t>Rarely/</a:t>
                      </a:r>
                      <a:r>
                        <a:rPr lang="en-US" baseline="0" dirty="0" smtClean="0"/>
                        <a:t> Never Demonstrates</a:t>
                      </a:r>
                      <a:endParaRPr lang="en-US" dirty="0"/>
                    </a:p>
                  </a:txBody>
                  <a:tcPr/>
                </a:tc>
              </a:tr>
            </a:tbl>
          </a:graphicData>
        </a:graphic>
      </p:graphicFrame>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bcTeacher"/>
              </a:rPr>
              <a:t>What can </a:t>
            </a:r>
            <a:r>
              <a:rPr lang="en-US" u="sng" dirty="0" smtClean="0">
                <a:latin typeface="AbcTeacher"/>
              </a:rPr>
              <a:t>you</a:t>
            </a:r>
            <a:r>
              <a:rPr lang="en-US" dirty="0" smtClean="0">
                <a:latin typeface="AbcTeacher"/>
              </a:rPr>
              <a:t> do to help?</a:t>
            </a:r>
            <a:endParaRPr lang="en-US" dirty="0">
              <a:latin typeface="AbcTeacher"/>
            </a:endParaRPr>
          </a:p>
        </p:txBody>
      </p:sp>
      <p:sp>
        <p:nvSpPr>
          <p:cNvPr id="3" name="Content Placeholder 2"/>
          <p:cNvSpPr>
            <a:spLocks noGrp="1"/>
          </p:cNvSpPr>
          <p:nvPr>
            <p:ph idx="1"/>
          </p:nvPr>
        </p:nvSpPr>
        <p:spPr/>
        <p:txBody>
          <a:bodyPr>
            <a:normAutofit/>
          </a:bodyPr>
          <a:lstStyle/>
          <a:p>
            <a:r>
              <a:rPr lang="en-US" sz="2800" dirty="0" smtClean="0"/>
              <a:t>Encourage your child to read daily </a:t>
            </a:r>
          </a:p>
          <a:p>
            <a:r>
              <a:rPr lang="en-US" sz="2800" dirty="0" smtClean="0"/>
              <a:t>Check email frequently for communication</a:t>
            </a:r>
          </a:p>
          <a:p>
            <a:r>
              <a:rPr lang="en-US" sz="2800" dirty="0" smtClean="0"/>
              <a:t>Read through the weekly newsletter</a:t>
            </a:r>
          </a:p>
          <a:p>
            <a:r>
              <a:rPr lang="en-US" sz="2800" dirty="0" smtClean="0"/>
              <a:t>Do not hesitate to contact me with concerns or questions</a:t>
            </a:r>
          </a:p>
          <a:p>
            <a:r>
              <a:rPr lang="en-US" sz="2800" dirty="0" smtClean="0"/>
              <a:t>Donate old books to keep our classroom library new and interesting</a:t>
            </a:r>
          </a:p>
          <a:p>
            <a:endParaRPr lang="en-US" sz="2800" dirty="0" smtClean="0"/>
          </a:p>
          <a:p>
            <a:endParaRPr lang="en-US" sz="2000" dirty="0"/>
          </a:p>
        </p:txBody>
      </p:sp>
      <p:pic>
        <p:nvPicPr>
          <p:cNvPr id="3074" name="Picture 2"/>
          <p:cNvPicPr>
            <a:picLocks noChangeAspect="1" noChangeArrowheads="1"/>
          </p:cNvPicPr>
          <p:nvPr/>
        </p:nvPicPr>
        <p:blipFill>
          <a:blip r:embed="rId3" cstate="print"/>
          <a:srcRect l="7143" t="9131" r="44048" b="32071"/>
          <a:stretch>
            <a:fillRect/>
          </a:stretch>
        </p:blipFill>
        <p:spPr bwMode="auto">
          <a:xfrm>
            <a:off x="6398490" y="4648200"/>
            <a:ext cx="274551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p:nvPr>
        </p:nvSpPr>
        <p:spPr>
          <a:xfrm>
            <a:off x="2971800" y="274638"/>
            <a:ext cx="5715000" cy="1143000"/>
          </a:xfrm>
        </p:spPr>
        <p:txBody>
          <a:bodyPr>
            <a:normAutofit/>
          </a:bodyPr>
          <a:lstStyle/>
          <a:p>
            <a:r>
              <a:rPr lang="en-US" sz="3800" dirty="0" smtClean="0">
                <a:latin typeface="AbcTeacher"/>
              </a:rPr>
              <a:t>Contact Information</a:t>
            </a:r>
            <a:endParaRPr lang="en-US" sz="3800" u="sng" dirty="0">
              <a:latin typeface="AbcTeacher"/>
            </a:endParaRPr>
          </a:p>
        </p:txBody>
      </p:sp>
      <p:sp>
        <p:nvSpPr>
          <p:cNvPr id="3" name="Content Placeholder 2"/>
          <p:cNvSpPr>
            <a:spLocks noGrp="1"/>
          </p:cNvSpPr>
          <p:nvPr>
            <p:ph idx="1"/>
          </p:nvPr>
        </p:nvSpPr>
        <p:spPr>
          <a:xfrm>
            <a:off x="2971800" y="1600200"/>
            <a:ext cx="5715000" cy="4572000"/>
          </a:xfrm>
        </p:spPr>
        <p:txBody>
          <a:bodyPr>
            <a:normAutofit/>
          </a:bodyPr>
          <a:lstStyle/>
          <a:p>
            <a:r>
              <a:rPr lang="en-US" sz="2800" dirty="0" smtClean="0"/>
              <a:t>Mrs. Amanda Boyer</a:t>
            </a:r>
          </a:p>
          <a:p>
            <a:pPr lvl="1"/>
            <a:r>
              <a:rPr lang="en-US" sz="2000" dirty="0" smtClean="0">
                <a:hlinkClick r:id="rId3"/>
              </a:rPr>
              <a:t>aboyer@stjamesschoolah.org</a:t>
            </a:r>
            <a:endParaRPr lang="en-US" sz="2000" dirty="0" smtClean="0"/>
          </a:p>
          <a:p>
            <a:endParaRPr lang="en-US" sz="2400" dirty="0"/>
          </a:p>
          <a:p>
            <a:r>
              <a:rPr lang="en-US" sz="2400" dirty="0" smtClean="0"/>
              <a:t>Classroom Website</a:t>
            </a:r>
            <a:endParaRPr lang="en-US" sz="2000" dirty="0" smtClean="0"/>
          </a:p>
          <a:p>
            <a:pPr lvl="1"/>
            <a:r>
              <a:rPr lang="en-US" sz="2000" dirty="0" smtClean="0">
                <a:hlinkClick r:id="rId4"/>
              </a:rPr>
              <a:t> http://boyerfirstgrade.weebly.com/</a:t>
            </a:r>
            <a:endParaRPr lang="en-US" sz="2000" dirty="0" smtClean="0">
              <a:hlinkClick r:id="rId3"/>
            </a:endParaRPr>
          </a:p>
          <a:p>
            <a:pPr marL="457200" lvl="1" indent="0">
              <a:buNone/>
            </a:pPr>
            <a:endParaRPr lang="en-US" sz="2000" dirty="0"/>
          </a:p>
        </p:txBody>
      </p:sp>
      <p:pic>
        <p:nvPicPr>
          <p:cNvPr id="2050" name="Picture 2"/>
          <p:cNvPicPr>
            <a:picLocks noChangeAspect="1" noChangeArrowheads="1"/>
          </p:cNvPicPr>
          <p:nvPr/>
        </p:nvPicPr>
        <p:blipFill>
          <a:blip r:embed="rId5" cstate="print"/>
          <a:srcRect l="25927" r="45183"/>
          <a:stretch>
            <a:fillRect/>
          </a:stretch>
        </p:blipFill>
        <p:spPr bwMode="auto">
          <a:xfrm>
            <a:off x="0" y="0"/>
            <a:ext cx="2819400" cy="6873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0"/>
            <a:ext cx="96774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08300" y="76200"/>
            <a:ext cx="5715000" cy="1143000"/>
          </a:xfrm>
        </p:spPr>
        <p:txBody>
          <a:bodyPr/>
          <a:lstStyle/>
          <a:p>
            <a:r>
              <a:rPr lang="en-US" dirty="0" smtClean="0">
                <a:latin typeface="AbcTeacher"/>
                <a:cs typeface="Arial" pitchFamily="34" charset="0"/>
              </a:rPr>
              <a:t>Introductions</a:t>
            </a:r>
            <a:endParaRPr lang="en-US" dirty="0">
              <a:latin typeface="AbcTeacher"/>
              <a:cs typeface="Arial" pitchFamily="34" charset="0"/>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533400" y="0"/>
            <a:ext cx="3352800" cy="6873309"/>
          </a:xfrm>
          <a:prstGeom prst="rect">
            <a:avLst/>
          </a:prstGeom>
          <a:noFill/>
          <a:ln w="9525">
            <a:noFill/>
            <a:miter lim="800000"/>
            <a:headEnd/>
            <a:tailEnd/>
          </a:ln>
          <a:effectLst/>
        </p:spPr>
      </p:pic>
      <p:pic>
        <p:nvPicPr>
          <p:cNvPr id="7"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xmlns="" val="0"/>
              </a:ext>
            </a:extLst>
          </a:blip>
          <a:srcRect l="28219" t="18127" r="10959"/>
          <a:stretch/>
        </p:blipFill>
        <p:spPr>
          <a:xfrm>
            <a:off x="5029200" y="1066800"/>
            <a:ext cx="1608885" cy="1624300"/>
          </a:xfrm>
        </p:spPr>
      </p:pic>
      <p:sp>
        <p:nvSpPr>
          <p:cNvPr id="8" name="TextBox 7"/>
          <p:cNvSpPr txBox="1"/>
          <p:nvPr/>
        </p:nvSpPr>
        <p:spPr>
          <a:xfrm>
            <a:off x="3505200" y="2819400"/>
            <a:ext cx="4267200" cy="3416320"/>
          </a:xfrm>
          <a:prstGeom prst="rect">
            <a:avLst/>
          </a:prstGeom>
          <a:noFill/>
        </p:spPr>
        <p:txBody>
          <a:bodyPr wrap="square" rtlCol="0">
            <a:spAutoFit/>
          </a:bodyPr>
          <a:lstStyle/>
          <a:p>
            <a:pPr algn="ctr"/>
            <a:r>
              <a:rPr lang="en-US" dirty="0" smtClean="0"/>
              <a:t>Mrs. Amanda Boyer</a:t>
            </a:r>
          </a:p>
          <a:p>
            <a:pPr marL="285750" indent="-285750">
              <a:buFont typeface="Arial" charset="0"/>
              <a:buChar char="•"/>
            </a:pPr>
            <a:r>
              <a:rPr lang="en-US" dirty="0" smtClean="0"/>
              <a:t>Sixth Year at SJS and Fifth Year in First Grade</a:t>
            </a:r>
          </a:p>
          <a:p>
            <a:pPr marL="285750" indent="-285750">
              <a:buFont typeface="Arial" charset="0"/>
              <a:buChar char="•"/>
            </a:pPr>
            <a:r>
              <a:rPr lang="en-US" dirty="0" smtClean="0"/>
              <a:t>BA in Sociology from EIU and MA in Elementary Education from Lewis University</a:t>
            </a:r>
          </a:p>
          <a:p>
            <a:endParaRPr lang="en-US" dirty="0" smtClean="0"/>
          </a:p>
          <a:p>
            <a:pPr algn="ctr"/>
            <a:r>
              <a:rPr lang="en-US" dirty="0" smtClean="0"/>
              <a:t>“ I love working with First Graders because they see the world in unique ways. They also have so much enthusiasm for new ideas and activities which keeps each day lively, exciting, and new.”</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bcTeacher"/>
              </a:rPr>
              <a:t>Classroom Expectations</a:t>
            </a:r>
            <a:endParaRPr lang="en-US" dirty="0">
              <a:latin typeface="AbcTeacher"/>
            </a:endParaRPr>
          </a:p>
        </p:txBody>
      </p:sp>
      <p:sp>
        <p:nvSpPr>
          <p:cNvPr id="7" name="Content Placeholder 6"/>
          <p:cNvSpPr>
            <a:spLocks noGrp="1"/>
          </p:cNvSpPr>
          <p:nvPr>
            <p:ph idx="1"/>
          </p:nvPr>
        </p:nvSpPr>
        <p:spPr>
          <a:xfrm>
            <a:off x="457200" y="1524000"/>
            <a:ext cx="8229600" cy="4602163"/>
          </a:xfrm>
        </p:spPr>
        <p:txBody>
          <a:bodyPr>
            <a:normAutofit fontScale="92500" lnSpcReduction="10000"/>
          </a:bodyPr>
          <a:lstStyle/>
          <a:p>
            <a:r>
              <a:rPr lang="en-US" dirty="0" smtClean="0">
                <a:ea typeface="Arial Unicode MS" pitchFamily="34" charset="-128"/>
                <a:cs typeface="Arial Unicode MS" pitchFamily="34" charset="-128"/>
              </a:rPr>
              <a:t>Follow Classroom and School Rules</a:t>
            </a:r>
          </a:p>
          <a:p>
            <a:pPr lvl="1"/>
            <a:r>
              <a:rPr lang="en-US" dirty="0" smtClean="0">
                <a:ea typeface="Arial Unicode MS" pitchFamily="34" charset="-128"/>
                <a:cs typeface="Arial Unicode MS" pitchFamily="34" charset="-128"/>
              </a:rPr>
              <a:t>Individual Behavior Plan</a:t>
            </a:r>
          </a:p>
          <a:p>
            <a:pPr lvl="2"/>
            <a:r>
              <a:rPr lang="en-US" dirty="0" err="1" smtClean="0">
                <a:ea typeface="Arial Unicode MS" pitchFamily="34" charset="-128"/>
                <a:cs typeface="Arial Unicode MS" pitchFamily="34" charset="-128"/>
              </a:rPr>
              <a:t>ClassDojo</a:t>
            </a:r>
            <a:endParaRPr lang="en-US" dirty="0" smtClean="0">
              <a:ea typeface="Arial Unicode MS" pitchFamily="34" charset="-128"/>
              <a:cs typeface="Arial Unicode MS" pitchFamily="34" charset="-128"/>
            </a:endParaRPr>
          </a:p>
          <a:p>
            <a:pPr lvl="3"/>
            <a:r>
              <a:rPr lang="en-US" dirty="0" smtClean="0">
                <a:ea typeface="Arial Unicode MS" pitchFamily="34" charset="-128"/>
                <a:cs typeface="Arial Unicode MS" pitchFamily="34" charset="-128"/>
              </a:rPr>
              <a:t>Point System</a:t>
            </a:r>
          </a:p>
          <a:p>
            <a:pPr lvl="3"/>
            <a:r>
              <a:rPr lang="en-US" dirty="0" smtClean="0">
                <a:ea typeface="Arial Unicode MS" pitchFamily="34" charset="-128"/>
                <a:cs typeface="Arial Unicode MS" pitchFamily="34" charset="-128"/>
              </a:rPr>
              <a:t>Parents can monitor in real-time and message with the teacher.</a:t>
            </a:r>
          </a:p>
          <a:p>
            <a:pPr lvl="2"/>
            <a:r>
              <a:rPr lang="en-US" dirty="0" smtClean="0">
                <a:ea typeface="Arial Unicode MS" pitchFamily="34" charset="-128"/>
                <a:cs typeface="Arial Unicode MS" pitchFamily="34" charset="-128"/>
              </a:rPr>
              <a:t>Color Chart</a:t>
            </a:r>
          </a:p>
          <a:p>
            <a:pPr lvl="3"/>
            <a:r>
              <a:rPr lang="en-US" dirty="0" smtClean="0">
                <a:ea typeface="Arial Unicode MS" pitchFamily="34" charset="-128"/>
                <a:cs typeface="Arial Unicode MS" pitchFamily="34" charset="-128"/>
              </a:rPr>
              <a:t>Purple, Blue, Green, Yellow, and Red</a:t>
            </a:r>
          </a:p>
          <a:p>
            <a:pPr lvl="4"/>
            <a:r>
              <a:rPr lang="en-US" dirty="0" smtClean="0">
                <a:ea typeface="Arial Unicode MS" pitchFamily="34" charset="-128"/>
                <a:cs typeface="Arial Unicode MS" pitchFamily="34" charset="-128"/>
              </a:rPr>
              <a:t>2 warnings before moved down.</a:t>
            </a:r>
          </a:p>
          <a:p>
            <a:pPr lvl="1"/>
            <a:r>
              <a:rPr lang="en-US" dirty="0" smtClean="0">
                <a:ea typeface="Arial Unicode MS" pitchFamily="34" charset="-128"/>
                <a:cs typeface="Arial Unicode MS" pitchFamily="34" charset="-128"/>
              </a:rPr>
              <a:t>Whole Class Behavior Plan</a:t>
            </a:r>
          </a:p>
          <a:p>
            <a:pPr lvl="2"/>
            <a:r>
              <a:rPr lang="en-US" dirty="0" smtClean="0">
                <a:ea typeface="Arial Unicode MS" pitchFamily="34" charset="-128"/>
                <a:cs typeface="Arial Unicode MS" pitchFamily="34" charset="-128"/>
              </a:rPr>
              <a:t>Warm Fuzzy Jar </a:t>
            </a:r>
          </a:p>
          <a:p>
            <a:pPr lvl="3"/>
            <a:r>
              <a:rPr lang="en-US" dirty="0" smtClean="0">
                <a:ea typeface="Arial Unicode MS" pitchFamily="34" charset="-128"/>
                <a:cs typeface="Arial Unicode MS" pitchFamily="34" charset="-128"/>
              </a:rPr>
              <a:t>More than 100 points for the class a day = </a:t>
            </a:r>
          </a:p>
          <a:p>
            <a:pPr lvl="3">
              <a:buNone/>
            </a:pPr>
            <a:r>
              <a:rPr lang="en-US" dirty="0" smtClean="0">
                <a:ea typeface="Arial Unicode MS" pitchFamily="34" charset="-128"/>
                <a:cs typeface="Arial Unicode MS" pitchFamily="34" charset="-128"/>
              </a:rPr>
              <a:t>a warm fuzzy</a:t>
            </a:r>
            <a:endParaRPr lang="en-US" dirty="0">
              <a:ea typeface="Arial Unicode MS" pitchFamily="34" charset="-128"/>
              <a:cs typeface="Arial Unicode MS" pitchFamily="34" charset="-128"/>
            </a:endParaRPr>
          </a:p>
        </p:txBody>
      </p:sp>
      <p:pic>
        <p:nvPicPr>
          <p:cNvPr id="3074" name="Picture 2"/>
          <p:cNvPicPr>
            <a:picLocks noChangeAspect="1" noChangeArrowheads="1"/>
          </p:cNvPicPr>
          <p:nvPr/>
        </p:nvPicPr>
        <p:blipFill>
          <a:blip r:embed="rId3" cstate="print"/>
          <a:srcRect l="7143" t="9131" r="44048" b="32071"/>
          <a:stretch>
            <a:fillRect/>
          </a:stretch>
        </p:blipFill>
        <p:spPr bwMode="auto">
          <a:xfrm>
            <a:off x="6398490" y="4648200"/>
            <a:ext cx="274551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800" y="274638"/>
            <a:ext cx="5715000" cy="1143000"/>
          </a:xfrm>
        </p:spPr>
        <p:txBody>
          <a:bodyPr/>
          <a:lstStyle/>
          <a:p>
            <a:r>
              <a:rPr lang="en-US" dirty="0" smtClean="0">
                <a:latin typeface="AbcTeacher"/>
              </a:rPr>
              <a:t>Important Information</a:t>
            </a:r>
            <a:endParaRPr lang="en-US" dirty="0">
              <a:latin typeface="AbcTeacher"/>
            </a:endParaRPr>
          </a:p>
        </p:txBody>
      </p:sp>
      <p:sp>
        <p:nvSpPr>
          <p:cNvPr id="3" name="Content Placeholder 2"/>
          <p:cNvSpPr>
            <a:spLocks noGrp="1"/>
          </p:cNvSpPr>
          <p:nvPr>
            <p:ph idx="1"/>
          </p:nvPr>
        </p:nvSpPr>
        <p:spPr>
          <a:xfrm>
            <a:off x="2971800" y="1600200"/>
            <a:ext cx="5715000" cy="4572000"/>
          </a:xfrm>
        </p:spPr>
        <p:txBody>
          <a:bodyPr>
            <a:normAutofit lnSpcReduction="10000"/>
          </a:bodyPr>
          <a:lstStyle/>
          <a:p>
            <a:r>
              <a:rPr lang="en-US" dirty="0" smtClean="0">
                <a:ea typeface="Arial Unicode MS" pitchFamily="34" charset="-128"/>
                <a:cs typeface="Arial Unicode MS" pitchFamily="34" charset="-128"/>
              </a:rPr>
              <a:t>Student of the Week</a:t>
            </a:r>
          </a:p>
          <a:p>
            <a:pPr lvl="1"/>
            <a:r>
              <a:rPr lang="en-US" dirty="0" smtClean="0">
                <a:ea typeface="Arial Unicode MS" pitchFamily="34" charset="-128"/>
                <a:cs typeface="Arial Unicode MS" pitchFamily="34" charset="-128"/>
              </a:rPr>
              <a:t>Packet and Poster</a:t>
            </a:r>
          </a:p>
          <a:p>
            <a:pPr lvl="1"/>
            <a:r>
              <a:rPr lang="en-US" dirty="0" smtClean="0">
                <a:ea typeface="Arial Unicode MS" pitchFamily="34" charset="-128"/>
                <a:cs typeface="Arial Unicode MS" pitchFamily="34" charset="-128"/>
              </a:rPr>
              <a:t>Guest Reader</a:t>
            </a:r>
          </a:p>
          <a:p>
            <a:r>
              <a:rPr lang="en-US" dirty="0" smtClean="0">
                <a:ea typeface="Arial Unicode MS" pitchFamily="34" charset="-128"/>
                <a:cs typeface="Arial Unicode MS" pitchFamily="34" charset="-128"/>
              </a:rPr>
              <a:t>Birthdays</a:t>
            </a:r>
          </a:p>
          <a:p>
            <a:pPr lvl="1"/>
            <a:r>
              <a:rPr lang="en-US" dirty="0" smtClean="0">
                <a:ea typeface="Arial Unicode MS" pitchFamily="34" charset="-128"/>
                <a:cs typeface="Arial Unicode MS" pitchFamily="34" charset="-128"/>
              </a:rPr>
              <a:t>Celebrate with a snack from the SJS approved list (no frozen treats)</a:t>
            </a:r>
          </a:p>
          <a:p>
            <a:r>
              <a:rPr lang="en-US" dirty="0" smtClean="0">
                <a:ea typeface="Arial Unicode MS" pitchFamily="34" charset="-128"/>
                <a:cs typeface="Arial Unicode MS" pitchFamily="34" charset="-128"/>
              </a:rPr>
              <a:t>Scholastic Reading Club</a:t>
            </a:r>
          </a:p>
          <a:p>
            <a:pPr lvl="1"/>
            <a:r>
              <a:rPr lang="en-US" dirty="0" smtClean="0">
                <a:ea typeface="Arial Unicode MS" pitchFamily="34" charset="-128"/>
                <a:cs typeface="Arial Unicode MS" pitchFamily="34" charset="-128"/>
              </a:rPr>
              <a:t>Book order forms and code</a:t>
            </a:r>
          </a:p>
          <a:p>
            <a:pPr marL="0" indent="0">
              <a:buNone/>
            </a:pPr>
            <a:endParaRPr lang="en-US" dirty="0">
              <a:ea typeface="Arial Unicode MS" pitchFamily="34" charset="-128"/>
              <a:cs typeface="Arial Unicode MS" pitchFamily="34" charset="-128"/>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bcTeacher"/>
              </a:rPr>
              <a:t>Homework</a:t>
            </a:r>
            <a:endParaRPr lang="en-US" dirty="0"/>
          </a:p>
        </p:txBody>
      </p:sp>
      <p:sp>
        <p:nvSpPr>
          <p:cNvPr id="3" name="Content Placeholder 2"/>
          <p:cNvSpPr>
            <a:spLocks noGrp="1"/>
          </p:cNvSpPr>
          <p:nvPr>
            <p:ph idx="1"/>
          </p:nvPr>
        </p:nvSpPr>
        <p:spPr/>
        <p:txBody>
          <a:bodyPr/>
          <a:lstStyle/>
          <a:p>
            <a:r>
              <a:rPr lang="en-US" sz="2800" dirty="0" smtClean="0">
                <a:ea typeface="Arial Unicode MS" pitchFamily="34" charset="-128"/>
                <a:cs typeface="Arial Unicode MS" pitchFamily="34" charset="-128"/>
              </a:rPr>
              <a:t>Read for 15-20 minutes every night</a:t>
            </a:r>
          </a:p>
          <a:p>
            <a:pPr lvl="1"/>
            <a:r>
              <a:rPr lang="en-US" sz="2400" dirty="0" smtClean="0">
                <a:ea typeface="Arial Unicode MS" pitchFamily="34" charset="-128"/>
                <a:cs typeface="Arial Unicode MS" pitchFamily="34" charset="-128"/>
              </a:rPr>
              <a:t>Calendar</a:t>
            </a:r>
          </a:p>
          <a:p>
            <a:r>
              <a:rPr lang="en-US" sz="2800" dirty="0">
                <a:ea typeface="Arial Unicode MS" pitchFamily="34" charset="-128"/>
                <a:cs typeface="Arial Unicode MS" pitchFamily="34" charset="-128"/>
              </a:rPr>
              <a:t>Words Their Way sort </a:t>
            </a:r>
            <a:r>
              <a:rPr lang="en-US" sz="2800" dirty="0" smtClean="0">
                <a:ea typeface="Arial Unicode MS" pitchFamily="34" charset="-128"/>
                <a:cs typeface="Arial Unicode MS" pitchFamily="34" charset="-128"/>
              </a:rPr>
              <a:t>activities </a:t>
            </a:r>
            <a:r>
              <a:rPr lang="en-US" sz="2800" dirty="0">
                <a:ea typeface="Arial Unicode MS" pitchFamily="34" charset="-128"/>
                <a:cs typeface="Arial Unicode MS" pitchFamily="34" charset="-128"/>
              </a:rPr>
              <a:t>Monday – </a:t>
            </a:r>
            <a:r>
              <a:rPr lang="en-US" sz="2800" dirty="0" smtClean="0">
                <a:ea typeface="Arial Unicode MS" pitchFamily="34" charset="-128"/>
                <a:cs typeface="Arial Unicode MS" pitchFamily="34" charset="-128"/>
              </a:rPr>
              <a:t>Thursday</a:t>
            </a:r>
          </a:p>
          <a:p>
            <a:pPr lvl="1"/>
            <a:r>
              <a:rPr lang="en-US" sz="2400" dirty="0" smtClean="0">
                <a:ea typeface="Arial Unicode MS" pitchFamily="34" charset="-128"/>
                <a:cs typeface="Arial Unicode MS" pitchFamily="34" charset="-128"/>
              </a:rPr>
              <a:t>Back of Calendar</a:t>
            </a:r>
          </a:p>
          <a:p>
            <a:r>
              <a:rPr lang="en-US" sz="2800" dirty="0" smtClean="0">
                <a:ea typeface="Arial Unicode MS" pitchFamily="34" charset="-128"/>
                <a:cs typeface="Arial Unicode MS" pitchFamily="34" charset="-128"/>
              </a:rPr>
              <a:t>Math </a:t>
            </a:r>
            <a:r>
              <a:rPr lang="en-US" sz="2800" dirty="0">
                <a:ea typeface="Arial Unicode MS" pitchFamily="34" charset="-128"/>
                <a:cs typeface="Arial Unicode MS" pitchFamily="34" charset="-128"/>
              </a:rPr>
              <a:t>on Tuesday and Wednesday to review skills </a:t>
            </a:r>
            <a:endParaRPr lang="en-US" sz="2800" dirty="0" smtClean="0">
              <a:ea typeface="Arial Unicode MS" pitchFamily="34" charset="-128"/>
              <a:cs typeface="Arial Unicode MS" pitchFamily="34" charset="-128"/>
            </a:endParaRPr>
          </a:p>
          <a:p>
            <a:r>
              <a:rPr lang="en-US" sz="2800" dirty="0" smtClean="0">
                <a:ea typeface="Arial Unicode MS" pitchFamily="34" charset="-128"/>
                <a:cs typeface="Arial Unicode MS" pitchFamily="34" charset="-128"/>
              </a:rPr>
              <a:t>STUDY – Thursday night</a:t>
            </a:r>
          </a:p>
          <a:p>
            <a:pPr lvl="1"/>
            <a:r>
              <a:rPr lang="en-US" sz="2400" dirty="0" smtClean="0">
                <a:ea typeface="Arial Unicode MS" pitchFamily="34" charset="-128"/>
                <a:cs typeface="Arial Unicode MS" pitchFamily="34" charset="-128"/>
              </a:rPr>
              <a:t>Simple Solutions</a:t>
            </a:r>
          </a:p>
          <a:p>
            <a:pPr lvl="1"/>
            <a:r>
              <a:rPr lang="en-US" sz="2400" dirty="0" smtClean="0">
                <a:ea typeface="Arial Unicode MS" pitchFamily="34" charset="-128"/>
                <a:cs typeface="Arial Unicode MS" pitchFamily="34" charset="-128"/>
              </a:rPr>
              <a:t>Words Their </a:t>
            </a:r>
            <a:r>
              <a:rPr lang="en-US" sz="2400" dirty="0" smtClean="0">
                <a:ea typeface="Arial Unicode MS" pitchFamily="34" charset="-128"/>
                <a:cs typeface="Arial Unicode MS" pitchFamily="34" charset="-128"/>
              </a:rPr>
              <a:t>Way</a:t>
            </a:r>
          </a:p>
          <a:p>
            <a:pPr lvl="1"/>
            <a:r>
              <a:rPr lang="en-US" sz="2400" smtClean="0">
                <a:ea typeface="Arial Unicode MS" pitchFamily="34" charset="-128"/>
                <a:cs typeface="Arial Unicode MS" pitchFamily="34" charset="-128"/>
              </a:rPr>
              <a:t>Word Wall Words</a:t>
            </a:r>
            <a:endParaRPr lang="en-US" sz="2400" dirty="0" smtClean="0">
              <a:ea typeface="Arial Unicode MS" pitchFamily="34" charset="-128"/>
              <a:cs typeface="Arial Unicode MS" pitchFamily="34" charset="-128"/>
            </a:endParaRPr>
          </a:p>
          <a:p>
            <a:endParaRPr lang="en-US" sz="2800" dirty="0" smtClean="0">
              <a:ea typeface="Arial Unicode MS" pitchFamily="34" charset="-128"/>
              <a:cs typeface="Arial Unicode MS" pitchFamily="34" charset="-128"/>
            </a:endParaRPr>
          </a:p>
          <a:p>
            <a:pPr>
              <a:buNone/>
            </a:pPr>
            <a:endParaRPr lang="en-US" sz="2800" dirty="0">
              <a:ea typeface="Arial Unicode MS" pitchFamily="34" charset="-128"/>
              <a:cs typeface="Arial Unicode MS" pitchFamily="34" charset="-128"/>
            </a:endParaRPr>
          </a:p>
        </p:txBody>
      </p:sp>
      <p:pic>
        <p:nvPicPr>
          <p:cNvPr id="3074" name="Picture 2"/>
          <p:cNvPicPr>
            <a:picLocks noChangeAspect="1" noChangeArrowheads="1"/>
          </p:cNvPicPr>
          <p:nvPr/>
        </p:nvPicPr>
        <p:blipFill>
          <a:blip r:embed="rId3" cstate="print"/>
          <a:srcRect l="7143" t="9131" r="44048" b="32071"/>
          <a:stretch>
            <a:fillRect/>
          </a:stretch>
        </p:blipFill>
        <p:spPr bwMode="auto">
          <a:xfrm>
            <a:off x="6398490" y="4648200"/>
            <a:ext cx="274551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800" y="274638"/>
            <a:ext cx="5715000" cy="1143000"/>
          </a:xfrm>
        </p:spPr>
        <p:txBody>
          <a:bodyPr/>
          <a:lstStyle/>
          <a:p>
            <a:r>
              <a:rPr lang="en-US" dirty="0" smtClean="0">
                <a:latin typeface="AbcTeacher"/>
              </a:rPr>
              <a:t>First Grade Schedule</a:t>
            </a:r>
            <a:endParaRPr lang="en-US" dirty="0">
              <a:latin typeface="AbcTeacher"/>
            </a:endParaRPr>
          </a:p>
        </p:txBody>
      </p:sp>
      <p:sp>
        <p:nvSpPr>
          <p:cNvPr id="3" name="Content Placeholder 2"/>
          <p:cNvSpPr>
            <a:spLocks noGrp="1"/>
          </p:cNvSpPr>
          <p:nvPr>
            <p:ph idx="1"/>
          </p:nvPr>
        </p:nvSpPr>
        <p:spPr>
          <a:xfrm>
            <a:off x="2819400" y="1600200"/>
            <a:ext cx="6172200" cy="4572000"/>
          </a:xfrm>
        </p:spPr>
        <p:txBody>
          <a:bodyPr>
            <a:normAutofit/>
          </a:bodyPr>
          <a:lstStyle/>
          <a:p>
            <a:r>
              <a:rPr lang="en-US" sz="2800" dirty="0" smtClean="0">
                <a:ea typeface="Arial Unicode MS" pitchFamily="34" charset="-128"/>
                <a:cs typeface="Arial Unicode MS" pitchFamily="34" charset="-128"/>
              </a:rPr>
              <a:t>Lunch and Recess: 12:30-1:10</a:t>
            </a:r>
          </a:p>
          <a:p>
            <a:r>
              <a:rPr lang="en-US" sz="2800" dirty="0" smtClean="0">
                <a:ea typeface="Arial Unicode MS" pitchFamily="34" charset="-128"/>
                <a:cs typeface="Arial Unicode MS" pitchFamily="34" charset="-128"/>
              </a:rPr>
              <a:t>Snack: Daily in the Mornings</a:t>
            </a:r>
          </a:p>
          <a:p>
            <a:r>
              <a:rPr lang="en-US" sz="2800" dirty="0" smtClean="0">
                <a:ea typeface="Arial Unicode MS" pitchFamily="34" charset="-128"/>
                <a:cs typeface="Arial Unicode MS" pitchFamily="34" charset="-128"/>
              </a:rPr>
              <a:t>Music on Monday</a:t>
            </a:r>
          </a:p>
          <a:p>
            <a:r>
              <a:rPr lang="en-US" sz="2800" dirty="0" smtClean="0">
                <a:ea typeface="Arial Unicode MS" pitchFamily="34" charset="-128"/>
                <a:cs typeface="Arial Unicode MS" pitchFamily="34" charset="-128"/>
              </a:rPr>
              <a:t>Library on Tuesday</a:t>
            </a:r>
          </a:p>
          <a:p>
            <a:r>
              <a:rPr lang="en-US" sz="2800" dirty="0" smtClean="0">
                <a:ea typeface="Arial Unicode MS" pitchFamily="34" charset="-128"/>
                <a:cs typeface="Arial Unicode MS" pitchFamily="34" charset="-128"/>
              </a:rPr>
              <a:t>PE on Wednesday</a:t>
            </a:r>
          </a:p>
          <a:p>
            <a:r>
              <a:rPr lang="en-US" sz="2800" dirty="0" smtClean="0">
                <a:ea typeface="Arial Unicode MS" pitchFamily="34" charset="-128"/>
                <a:cs typeface="Arial Unicode MS" pitchFamily="34" charset="-128"/>
              </a:rPr>
              <a:t>Mass and PE on Friday</a:t>
            </a:r>
            <a:endParaRPr lang="en-US" sz="2800" dirty="0">
              <a:ea typeface="Arial Unicode MS" pitchFamily="34" charset="-128"/>
              <a:cs typeface="Arial Unicode MS" pitchFamily="34" charset="-128"/>
            </a:endParaRPr>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bcTeacher"/>
              </a:rPr>
              <a:t>ELA Curriculum</a:t>
            </a:r>
            <a:endParaRPr lang="en-US" dirty="0"/>
          </a:p>
        </p:txBody>
      </p:sp>
      <p:sp>
        <p:nvSpPr>
          <p:cNvPr id="3" name="Content Placeholder 2"/>
          <p:cNvSpPr>
            <a:spLocks noGrp="1"/>
          </p:cNvSpPr>
          <p:nvPr>
            <p:ph idx="1"/>
          </p:nvPr>
        </p:nvSpPr>
        <p:spPr>
          <a:xfrm>
            <a:off x="609600" y="1143000"/>
            <a:ext cx="7924800" cy="5715000"/>
          </a:xfrm>
        </p:spPr>
        <p:txBody>
          <a:bodyPr>
            <a:normAutofit/>
          </a:bodyPr>
          <a:lstStyle/>
          <a:p>
            <a:r>
              <a:rPr lang="en-US" sz="2400" dirty="0" smtClean="0"/>
              <a:t>Reader’s Workshop:</a:t>
            </a:r>
          </a:p>
          <a:p>
            <a:pPr lvl="1"/>
            <a:r>
              <a:rPr lang="en-US" sz="2000" dirty="0" smtClean="0"/>
              <a:t>Develop fluency, comprehension and vocabulary </a:t>
            </a:r>
          </a:p>
          <a:p>
            <a:pPr lvl="1"/>
            <a:r>
              <a:rPr lang="en-US" sz="2000" dirty="0" smtClean="0"/>
              <a:t>Learn how to reflect, analyze and discuss across all genres of literature</a:t>
            </a:r>
          </a:p>
          <a:p>
            <a:pPr lvl="1"/>
            <a:r>
              <a:rPr lang="en-US" sz="2000" dirty="0" smtClean="0"/>
              <a:t>Work will be kept in a binder</a:t>
            </a:r>
          </a:p>
          <a:p>
            <a:pPr marL="342900" lvl="1" indent="-342900">
              <a:buFont typeface="Arial" pitchFamily="34" charset="0"/>
              <a:buChar char="•"/>
            </a:pPr>
            <a:endParaRPr lang="en-US" sz="2400" dirty="0" smtClean="0"/>
          </a:p>
          <a:p>
            <a:pPr marL="342900" lvl="1" indent="-342900">
              <a:buFont typeface="Arial" pitchFamily="34" charset="0"/>
              <a:buChar char="•"/>
            </a:pPr>
            <a:r>
              <a:rPr lang="en-US" sz="2400" dirty="0" smtClean="0"/>
              <a:t>Writing</a:t>
            </a:r>
          </a:p>
          <a:p>
            <a:pPr lvl="1"/>
            <a:r>
              <a:rPr lang="en-US" sz="2000" dirty="0" smtClean="0"/>
              <a:t>Throughout the curriculum</a:t>
            </a:r>
          </a:p>
          <a:p>
            <a:pPr lvl="1"/>
            <a:r>
              <a:rPr lang="en-US" sz="2000" dirty="0" smtClean="0"/>
              <a:t>Direct instruction begins in January </a:t>
            </a:r>
          </a:p>
          <a:p>
            <a:pPr marL="1200150" lvl="3" indent="-342900">
              <a:buFontTx/>
              <a:buChar char="-"/>
            </a:pPr>
            <a:r>
              <a:rPr lang="en-US" sz="1600" dirty="0" smtClean="0"/>
              <a:t>Narrative</a:t>
            </a:r>
          </a:p>
          <a:p>
            <a:pPr marL="1200150" lvl="3" indent="-342900">
              <a:buFontTx/>
              <a:buChar char="-"/>
            </a:pPr>
            <a:r>
              <a:rPr lang="en-US" sz="1600" dirty="0" smtClean="0"/>
              <a:t>Informational</a:t>
            </a:r>
          </a:p>
          <a:p>
            <a:pPr marL="1200150" lvl="3" indent="-342900">
              <a:buFontTx/>
              <a:buChar char="-"/>
            </a:pPr>
            <a:r>
              <a:rPr lang="en-US" sz="1600" dirty="0" smtClean="0"/>
              <a:t>Persuasive</a:t>
            </a:r>
          </a:p>
          <a:p>
            <a:pPr marL="1200150" lvl="3" indent="-342900">
              <a:buFontTx/>
              <a:buChar char="-"/>
            </a:pPr>
            <a:r>
              <a:rPr lang="en-US" sz="1600" dirty="0" smtClean="0"/>
              <a:t>Poetry</a:t>
            </a:r>
          </a:p>
          <a:p>
            <a:pPr>
              <a:buNone/>
            </a:pPr>
            <a:endParaRPr lang="en-US" dirty="0"/>
          </a:p>
        </p:txBody>
      </p:sp>
      <p:pic>
        <p:nvPicPr>
          <p:cNvPr id="3074" name="Picture 2"/>
          <p:cNvPicPr>
            <a:picLocks noChangeAspect="1" noChangeArrowheads="1"/>
          </p:cNvPicPr>
          <p:nvPr/>
        </p:nvPicPr>
        <p:blipFill>
          <a:blip r:embed="rId3" cstate="print"/>
          <a:srcRect l="7143" t="9131" r="44048" b="32071"/>
          <a:stretch>
            <a:fillRect/>
          </a:stretch>
        </p:blipFill>
        <p:spPr bwMode="auto">
          <a:xfrm>
            <a:off x="6398490" y="4648200"/>
            <a:ext cx="2745510" cy="2209800"/>
          </a:xfrm>
          <a:prstGeom prst="rect">
            <a:avLst/>
          </a:prstGeom>
          <a:noFill/>
          <a:ln w="9525">
            <a:noFill/>
            <a:miter lim="800000"/>
            <a:headEnd/>
            <a:tailEnd/>
          </a:ln>
          <a:effectLst/>
        </p:spPr>
      </p:pic>
      <p:sp>
        <p:nvSpPr>
          <p:cNvPr id="5" name="5-Point Star 4"/>
          <p:cNvSpPr/>
          <p:nvPr/>
        </p:nvSpPr>
        <p:spPr>
          <a:xfrm>
            <a:off x="457200" y="11430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800" y="274638"/>
            <a:ext cx="5715000" cy="1143000"/>
          </a:xfrm>
        </p:spPr>
        <p:txBody>
          <a:bodyPr>
            <a:normAutofit/>
          </a:bodyPr>
          <a:lstStyle/>
          <a:p>
            <a:r>
              <a:rPr lang="en-US" dirty="0" smtClean="0">
                <a:latin typeface="AbcTeacher"/>
              </a:rPr>
              <a:t>ELA Curriculum Cont’d</a:t>
            </a:r>
            <a:endParaRPr lang="en-US" dirty="0">
              <a:latin typeface="AbcTeacher"/>
            </a:endParaRPr>
          </a:p>
        </p:txBody>
      </p:sp>
      <p:sp>
        <p:nvSpPr>
          <p:cNvPr id="3" name="Content Placeholder 2"/>
          <p:cNvSpPr>
            <a:spLocks noGrp="1"/>
          </p:cNvSpPr>
          <p:nvPr>
            <p:ph idx="1"/>
          </p:nvPr>
        </p:nvSpPr>
        <p:spPr>
          <a:xfrm>
            <a:off x="2971800" y="1219200"/>
            <a:ext cx="5715000" cy="5181600"/>
          </a:xfrm>
        </p:spPr>
        <p:txBody>
          <a:bodyPr>
            <a:normAutofit/>
          </a:bodyPr>
          <a:lstStyle/>
          <a:p>
            <a:r>
              <a:rPr lang="en-US" sz="2400" b="1" dirty="0" smtClean="0"/>
              <a:t>Language: </a:t>
            </a:r>
            <a:endParaRPr lang="en-US" sz="2400" b="1" u="sng" dirty="0" smtClean="0"/>
          </a:p>
          <a:p>
            <a:pPr lvl="1"/>
            <a:r>
              <a:rPr lang="en-US" sz="2000" dirty="0" smtClean="0"/>
              <a:t>Parts of Speech</a:t>
            </a:r>
          </a:p>
          <a:p>
            <a:pPr lvl="1"/>
            <a:r>
              <a:rPr lang="en-US" sz="2000" dirty="0" smtClean="0"/>
              <a:t>Sentence Structure</a:t>
            </a:r>
          </a:p>
          <a:p>
            <a:pPr lvl="1"/>
            <a:r>
              <a:rPr lang="en-US" sz="2000" dirty="0" smtClean="0"/>
              <a:t>Daily Language in January</a:t>
            </a:r>
          </a:p>
          <a:p>
            <a:r>
              <a:rPr lang="en-US" sz="2400" b="1" dirty="0" smtClean="0"/>
              <a:t>Phonics:</a:t>
            </a:r>
          </a:p>
          <a:p>
            <a:pPr lvl="1"/>
            <a:r>
              <a:rPr lang="en-US" sz="2000" dirty="0" smtClean="0"/>
              <a:t>Long and Short Vowel Patterns</a:t>
            </a:r>
          </a:p>
          <a:p>
            <a:pPr lvl="1"/>
            <a:r>
              <a:rPr lang="en-US" sz="2000" dirty="0" smtClean="0"/>
              <a:t>Blends and Diagraphs</a:t>
            </a:r>
          </a:p>
          <a:p>
            <a:pPr lvl="1"/>
            <a:r>
              <a:rPr lang="en-US" sz="2000" dirty="0" smtClean="0"/>
              <a:t>Initial, medial, and final sounds</a:t>
            </a:r>
          </a:p>
          <a:p>
            <a:pPr lvl="1"/>
            <a:r>
              <a:rPr lang="en-US" sz="2000" dirty="0" smtClean="0"/>
              <a:t>Compound Words</a:t>
            </a:r>
          </a:p>
          <a:p>
            <a:pPr lvl="1"/>
            <a:r>
              <a:rPr lang="en-US" sz="2000" dirty="0" smtClean="0"/>
              <a:t>Syllables</a:t>
            </a:r>
          </a:p>
          <a:p>
            <a:pPr marL="342900" lvl="1" indent="-342900">
              <a:buFont typeface="Arial" pitchFamily="34" charset="0"/>
              <a:buChar char="•"/>
            </a:pPr>
            <a:r>
              <a:rPr lang="en-US" sz="2400" b="1" dirty="0" smtClean="0"/>
              <a:t>Word Wall (High Frequency Words)</a:t>
            </a:r>
          </a:p>
          <a:p>
            <a:pPr lvl="1"/>
            <a:r>
              <a:rPr lang="en-US" sz="2000" dirty="0" smtClean="0"/>
              <a:t>4 words a week</a:t>
            </a:r>
          </a:p>
          <a:p>
            <a:pPr lvl="1"/>
            <a:r>
              <a:rPr lang="en-US" sz="2000" dirty="0" smtClean="0"/>
              <a:t>Tested on Fridays</a:t>
            </a:r>
          </a:p>
          <a:p>
            <a:pPr>
              <a:buNone/>
            </a:pPr>
            <a:endParaRPr lang="en-US" sz="2000" dirty="0" smtClean="0"/>
          </a:p>
        </p:txBody>
      </p:sp>
      <p:pic>
        <p:nvPicPr>
          <p:cNvPr id="2050" name="Picture 2"/>
          <p:cNvPicPr>
            <a:picLocks noChangeAspect="1" noChangeArrowheads="1"/>
          </p:cNvPicPr>
          <p:nvPr/>
        </p:nvPicPr>
        <p:blipFill>
          <a:blip r:embed="rId3" cstate="print"/>
          <a:srcRect l="25927" r="45183"/>
          <a:stretch>
            <a:fillRect/>
          </a:stretch>
        </p:blipFill>
        <p:spPr bwMode="auto">
          <a:xfrm>
            <a:off x="0" y="0"/>
            <a:ext cx="2819400" cy="6873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bcTeacher"/>
              </a:rPr>
              <a:t>ELA Curriculum Cont’d</a:t>
            </a:r>
            <a:endParaRPr lang="en-US" dirty="0"/>
          </a:p>
        </p:txBody>
      </p:sp>
      <p:sp>
        <p:nvSpPr>
          <p:cNvPr id="3" name="Content Placeholder 2"/>
          <p:cNvSpPr>
            <a:spLocks noGrp="1"/>
          </p:cNvSpPr>
          <p:nvPr>
            <p:ph idx="1"/>
          </p:nvPr>
        </p:nvSpPr>
        <p:spPr/>
        <p:txBody>
          <a:bodyPr/>
          <a:lstStyle/>
          <a:p>
            <a:r>
              <a:rPr lang="en-US" sz="2400" b="1" dirty="0" smtClean="0"/>
              <a:t>Word Study: (</a:t>
            </a:r>
            <a:r>
              <a:rPr lang="en-US" sz="2400" b="1" u="sng" dirty="0" smtClean="0"/>
              <a:t>Words Their Way</a:t>
            </a:r>
            <a:r>
              <a:rPr lang="en-US" sz="2400" b="1" dirty="0" smtClean="0"/>
              <a:t> and </a:t>
            </a:r>
            <a:r>
              <a:rPr lang="en-US" sz="2400" b="1" u="sng" dirty="0" smtClean="0"/>
              <a:t>Word Wall</a:t>
            </a:r>
            <a:r>
              <a:rPr lang="en-US" sz="2400" b="1" dirty="0" smtClean="0"/>
              <a:t>)</a:t>
            </a:r>
            <a:endParaRPr lang="en-US" sz="2400" dirty="0" smtClean="0"/>
          </a:p>
          <a:p>
            <a:pPr lvl="1"/>
            <a:r>
              <a:rPr lang="en-US" sz="2000" dirty="0" smtClean="0"/>
              <a:t>Hands on sorting based on spelling patterns</a:t>
            </a:r>
          </a:p>
          <a:p>
            <a:pPr lvl="1"/>
            <a:r>
              <a:rPr lang="en-US" sz="2000" dirty="0" smtClean="0"/>
              <a:t>Individual Pacing</a:t>
            </a:r>
          </a:p>
          <a:p>
            <a:pPr lvl="1"/>
            <a:r>
              <a:rPr lang="en-US" sz="2000" dirty="0" smtClean="0"/>
              <a:t>Picture and Word Sorting</a:t>
            </a:r>
          </a:p>
          <a:p>
            <a:pPr lvl="1"/>
            <a:r>
              <a:rPr lang="en-US" sz="2000" dirty="0" smtClean="0"/>
              <a:t>Assessed on Fridays</a:t>
            </a:r>
          </a:p>
          <a:p>
            <a:pPr lvl="2"/>
            <a:r>
              <a:rPr lang="en-US" sz="1600" dirty="0" smtClean="0"/>
              <a:t>Recognizing patterns in new words</a:t>
            </a:r>
          </a:p>
          <a:p>
            <a:pPr lvl="2"/>
            <a:r>
              <a:rPr lang="en-US" sz="1600" dirty="0" smtClean="0"/>
              <a:t>Spelling</a:t>
            </a:r>
          </a:p>
          <a:p>
            <a:pPr lvl="2"/>
            <a:r>
              <a:rPr lang="en-US" sz="1600" dirty="0" smtClean="0"/>
              <a:t>Application</a:t>
            </a:r>
          </a:p>
          <a:p>
            <a:pPr>
              <a:buNone/>
            </a:pPr>
            <a:endParaRPr lang="en-US" dirty="0"/>
          </a:p>
        </p:txBody>
      </p:sp>
      <p:sp>
        <p:nvSpPr>
          <p:cNvPr id="4" name="5-Point Star 3"/>
          <p:cNvSpPr/>
          <p:nvPr/>
        </p:nvSpPr>
        <p:spPr>
          <a:xfrm>
            <a:off x="304800" y="16002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words their way"/>
          <p:cNvPicPr>
            <a:picLocks noChangeAspect="1" noChangeArrowheads="1"/>
          </p:cNvPicPr>
          <p:nvPr/>
        </p:nvPicPr>
        <p:blipFill>
          <a:blip r:embed="rId2" cstate="print"/>
          <a:srcRect t="15900" b="31856"/>
          <a:stretch>
            <a:fillRect/>
          </a:stretch>
        </p:blipFill>
        <p:spPr bwMode="auto">
          <a:xfrm>
            <a:off x="609600" y="4419600"/>
            <a:ext cx="3498574" cy="2438400"/>
          </a:xfrm>
          <a:prstGeom prst="rect">
            <a:avLst/>
          </a:prstGeom>
          <a:noFill/>
        </p:spPr>
      </p:pic>
      <p:pic>
        <p:nvPicPr>
          <p:cNvPr id="1028" name="Picture 4" descr="Image result for words their way"/>
          <p:cNvPicPr>
            <a:picLocks noChangeAspect="1" noChangeArrowheads="1"/>
          </p:cNvPicPr>
          <p:nvPr/>
        </p:nvPicPr>
        <p:blipFill>
          <a:blip r:embed="rId3" cstate="print"/>
          <a:srcRect/>
          <a:stretch>
            <a:fillRect/>
          </a:stretch>
        </p:blipFill>
        <p:spPr bwMode="auto">
          <a:xfrm>
            <a:off x="5181600" y="3200400"/>
            <a:ext cx="3657600" cy="2743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35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F2201752-A032-4012-84D9-66798A740F2A}">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F1641251-4649-4CA7-A287-6813374870C3}">
  <ds:schemaRefs>
    <ds:schemaRef ds:uri="http://schemas.microsoft.com/sharepoint/v3/contenttype/forms"/>
  </ds:schemaRefs>
</ds:datastoreItem>
</file>

<file path=customXml/itemProps3.xml><?xml version="1.0" encoding="utf-8"?>
<ds:datastoreItem xmlns:ds="http://schemas.openxmlformats.org/officeDocument/2006/customXml" ds:itemID="{2B2FA45B-2B35-4E71-A1B2-64DD168DAC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TP030003502</Template>
  <TotalTime>271</TotalTime>
  <Words>601</Words>
  <Application>Microsoft Office PowerPoint</Application>
  <PresentationFormat>On-screen Show (4:3)</PresentationFormat>
  <Paragraphs>160</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TP030003502</vt:lpstr>
      <vt:lpstr>Welcome to Parent Information Night </vt:lpstr>
      <vt:lpstr>Introductions</vt:lpstr>
      <vt:lpstr>Classroom Expectations</vt:lpstr>
      <vt:lpstr>Important Information</vt:lpstr>
      <vt:lpstr>Homework</vt:lpstr>
      <vt:lpstr>First Grade Schedule</vt:lpstr>
      <vt:lpstr>ELA Curriculum</vt:lpstr>
      <vt:lpstr>ELA Curriculum Cont’d</vt:lpstr>
      <vt:lpstr>ELA Curriculum Cont’d</vt:lpstr>
      <vt:lpstr>WTW Homework</vt:lpstr>
      <vt:lpstr>Math Curriculum </vt:lpstr>
      <vt:lpstr>Science and Social Studies  Curriculum</vt:lpstr>
      <vt:lpstr>Religion and Social</vt:lpstr>
      <vt:lpstr>Grading Policy</vt:lpstr>
      <vt:lpstr>What can you do to help?</vt:lpstr>
      <vt:lpstr>Contact Information</vt:lpstr>
    </vt:vector>
  </TitlesOfParts>
  <Company>GCSD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Parent Information Night</dc:title>
  <dc:creator>jsheldon</dc:creator>
  <cp:lastModifiedBy>aboyer</cp:lastModifiedBy>
  <cp:revision>43</cp:revision>
  <dcterms:created xsi:type="dcterms:W3CDTF">2010-09-10T18:13:18Z</dcterms:created>
  <dcterms:modified xsi:type="dcterms:W3CDTF">2016-08-30T17:56:43Z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TC300035029990</vt:lpwstr>
  </property>
</Properties>
</file>